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0" r:id="rId2"/>
    <p:sldId id="296" r:id="rId3"/>
    <p:sldId id="297" r:id="rId4"/>
    <p:sldId id="298" r:id="rId5"/>
    <p:sldId id="299" r:id="rId6"/>
    <p:sldId id="300" r:id="rId7"/>
    <p:sldId id="278" r:id="rId8"/>
    <p:sldId id="265" r:id="rId9"/>
    <p:sldId id="294" r:id="rId10"/>
  </p:sldIdLst>
  <p:sldSz cx="9144000" cy="6858000" type="screen4x3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utzi" initials="b" lastIdx="3" clrIdx="0"/>
  <p:cmAuthor id="1" name="Feigenbutz, Dominik" initials="FD" lastIdx="1" clrIdx="1">
    <p:extLst>
      <p:ext uri="{19B8F6BF-5375-455C-9EA6-DF929625EA0E}">
        <p15:presenceInfo xmlns:p15="http://schemas.microsoft.com/office/powerpoint/2012/main" userId="S-1-5-21-156464956-1002727969-3874501332-8755" providerId="AD"/>
      </p:ext>
    </p:extLst>
  </p:cmAuthor>
  <p:cmAuthor id="2" name="Windows User" initials="WU" lastIdx="1" clrIdx="2">
    <p:extLst>
      <p:ext uri="{19B8F6BF-5375-455C-9EA6-DF929625EA0E}">
        <p15:presenceInfo xmlns:p15="http://schemas.microsoft.com/office/powerpoint/2012/main" userId="Windows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3399FF"/>
    <a:srgbClr val="CC00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2" autoAdjust="0"/>
    <p:restoredTop sz="94660"/>
  </p:normalViewPr>
  <p:slideViewPr>
    <p:cSldViewPr>
      <p:cViewPr varScale="1">
        <p:scale>
          <a:sx n="83" d="100"/>
          <a:sy n="83" d="100"/>
        </p:scale>
        <p:origin x="171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8-01-13T15:17:39.313" idx="1">
    <p:pos x="2765" y="992"/>
    <p:text>bitte überprüfen .amndere Formulierung siuchen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314F8-19F9-4E5B-AAB4-CD755E6E1030}" type="datetimeFigureOut">
              <a:rPr lang="de-DE" smtClean="0"/>
              <a:pPr/>
              <a:t>21.08.2020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1FCCB-39CB-4497-95D8-405AEB544FE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7918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07B8-348C-4185-9DC9-CC56F6D64705}" type="datetimeFigureOut">
              <a:rPr lang="de-DE" smtClean="0"/>
              <a:pPr/>
              <a:t>21.08.2020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E0704-2BF7-4355-8C21-F073A8AC96A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07B8-348C-4185-9DC9-CC56F6D64705}" type="datetimeFigureOut">
              <a:rPr lang="de-DE" smtClean="0"/>
              <a:pPr/>
              <a:t>21.08.2020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E0704-2BF7-4355-8C21-F073A8AC96A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07B8-348C-4185-9DC9-CC56F6D64705}" type="datetimeFigureOut">
              <a:rPr lang="de-DE" smtClean="0"/>
              <a:pPr/>
              <a:t>21.08.2020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E0704-2BF7-4355-8C21-F073A8AC96A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07B8-348C-4185-9DC9-CC56F6D64705}" type="datetimeFigureOut">
              <a:rPr lang="de-DE" smtClean="0"/>
              <a:pPr/>
              <a:t>21.08.2020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E0704-2BF7-4355-8C21-F073A8AC96A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07B8-348C-4185-9DC9-CC56F6D64705}" type="datetimeFigureOut">
              <a:rPr lang="de-DE" smtClean="0"/>
              <a:pPr/>
              <a:t>21.08.2020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E0704-2BF7-4355-8C21-F073A8AC96A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07B8-348C-4185-9DC9-CC56F6D64705}" type="datetimeFigureOut">
              <a:rPr lang="de-DE" smtClean="0"/>
              <a:pPr/>
              <a:t>21.08.2020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E0704-2BF7-4355-8C21-F073A8AC96A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07B8-348C-4185-9DC9-CC56F6D64705}" type="datetimeFigureOut">
              <a:rPr lang="de-DE" smtClean="0"/>
              <a:pPr/>
              <a:t>21.08.2020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E0704-2BF7-4355-8C21-F073A8AC96A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07B8-348C-4185-9DC9-CC56F6D64705}" type="datetimeFigureOut">
              <a:rPr lang="de-DE" smtClean="0"/>
              <a:pPr/>
              <a:t>21.08.2020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E0704-2BF7-4355-8C21-F073A8AC96A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07B8-348C-4185-9DC9-CC56F6D64705}" type="datetimeFigureOut">
              <a:rPr lang="de-DE" smtClean="0"/>
              <a:pPr/>
              <a:t>21.08.2020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E0704-2BF7-4355-8C21-F073A8AC96A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07B8-348C-4185-9DC9-CC56F6D64705}" type="datetimeFigureOut">
              <a:rPr lang="de-DE" smtClean="0"/>
              <a:pPr/>
              <a:t>21.08.2020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E0704-2BF7-4355-8C21-F073A8AC96A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07B8-348C-4185-9DC9-CC56F6D64705}" type="datetimeFigureOut">
              <a:rPr lang="de-DE" smtClean="0"/>
              <a:pPr/>
              <a:t>21.08.2020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E0704-2BF7-4355-8C21-F073A8AC96A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507B8-348C-4185-9DC9-CC56F6D64705}" type="datetimeFigureOut">
              <a:rPr lang="de-DE" smtClean="0"/>
              <a:pPr/>
              <a:t>21.08.2020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E0704-2BF7-4355-8C21-F073A8AC96A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80"/>
          <a:stretch/>
        </p:blipFill>
        <p:spPr>
          <a:xfrm>
            <a:off x="2236052" y="222147"/>
            <a:ext cx="4009211" cy="5839374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 rot="18863830">
            <a:off x="3094147" y="1133600"/>
            <a:ext cx="19348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srgbClr val="FFC000"/>
                </a:solidFill>
              </a:rPr>
              <a:t>…</a:t>
            </a:r>
            <a:r>
              <a:rPr lang="de-DE" sz="4000" b="1" dirty="0" smtClean="0">
                <a:solidFill>
                  <a:srgbClr val="FFC000"/>
                </a:solidFill>
              </a:rPr>
              <a:t>wird</a:t>
            </a:r>
            <a:endParaRPr lang="de-DE" sz="2800" b="1" dirty="0">
              <a:solidFill>
                <a:srgbClr val="FFC00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 rot="21206937">
            <a:off x="4102223" y="2727807"/>
            <a:ext cx="18692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rgbClr val="FFFF00"/>
                </a:solidFill>
              </a:rPr>
              <a:t>…</a:t>
            </a:r>
            <a:r>
              <a:rPr lang="de-DE" sz="4000" b="1" dirty="0" smtClean="0">
                <a:solidFill>
                  <a:srgbClr val="FFFF00"/>
                </a:solidFill>
              </a:rPr>
              <a:t>kommt</a:t>
            </a:r>
            <a:endParaRPr lang="de-DE" sz="2000" b="1" dirty="0">
              <a:solidFill>
                <a:srgbClr val="FFFF00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 rot="21335454">
            <a:off x="3072412" y="3800734"/>
            <a:ext cx="3491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solidFill>
                  <a:srgbClr val="3399FF"/>
                </a:solidFill>
              </a:rPr>
              <a:t>…entdeckt und erkennt</a:t>
            </a:r>
            <a:endParaRPr lang="de-DE" sz="2400" b="1" dirty="0">
              <a:solidFill>
                <a:srgbClr val="33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 rot="439490">
            <a:off x="4679496" y="4451749"/>
            <a:ext cx="14005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dirty="0" smtClean="0">
                <a:solidFill>
                  <a:srgbClr val="92D050"/>
                </a:solidFill>
              </a:rPr>
              <a:t>…lebt</a:t>
            </a:r>
            <a:endParaRPr lang="de-DE" sz="3600" b="1" dirty="0">
              <a:solidFill>
                <a:srgbClr val="92D050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419872" y="5339335"/>
            <a:ext cx="23924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>
                <a:solidFill>
                  <a:srgbClr val="D60093"/>
                </a:solidFill>
              </a:rPr>
              <a:t>…ist freigiebig</a:t>
            </a:r>
            <a:endParaRPr lang="de-DE" sz="2800" b="1" dirty="0">
              <a:solidFill>
                <a:srgbClr val="D60093"/>
              </a:solidFill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065807" y="3356992"/>
            <a:ext cx="1728192" cy="2505563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1187624" y="4039324"/>
            <a:ext cx="235135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i="1" dirty="0" smtClean="0">
                <a:solidFill>
                  <a:srgbClr val="FF0000"/>
                </a:solidFill>
              </a:rPr>
              <a:t>Unsere</a:t>
            </a:r>
            <a:r>
              <a:rPr lang="de-DE" sz="3200" b="1" dirty="0" smtClean="0">
                <a:solidFill>
                  <a:srgbClr val="FF0000"/>
                </a:solidFill>
              </a:rPr>
              <a:t> </a:t>
            </a:r>
            <a:r>
              <a:rPr lang="de-DE" sz="4400" b="1" dirty="0" smtClean="0">
                <a:solidFill>
                  <a:srgbClr val="FF0000"/>
                </a:solidFill>
              </a:rPr>
              <a:t>KIRCHE…</a:t>
            </a:r>
            <a:r>
              <a:rPr lang="de-DE" sz="3200" b="1" dirty="0" smtClean="0">
                <a:solidFill>
                  <a:srgbClr val="FF0000"/>
                </a:solidFill>
              </a:rPr>
              <a:t> </a:t>
            </a:r>
            <a:endParaRPr lang="de-DE" sz="3200" b="1" dirty="0">
              <a:solidFill>
                <a:srgbClr val="FF0000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076056" y="694437"/>
            <a:ext cx="2520280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de-DE" dirty="0" smtClean="0">
                <a:sym typeface="Wingdings" panose="05000000000000000000" pitchFamily="2" charset="2"/>
              </a:rPr>
              <a:t> </a:t>
            </a:r>
            <a:r>
              <a:rPr lang="de-DE" b="1" dirty="0" smtClean="0"/>
              <a:t>entwickelt </a:t>
            </a:r>
            <a:r>
              <a:rPr lang="de-DE" b="1" dirty="0"/>
              <a:t>sich zur </a:t>
            </a:r>
            <a:r>
              <a:rPr lang="de-DE" b="1" dirty="0" smtClean="0"/>
              <a:t>KIRCHE…</a:t>
            </a:r>
            <a:endParaRPr lang="de-DE" b="1" dirty="0"/>
          </a:p>
        </p:txBody>
      </p:sp>
      <p:sp>
        <p:nvSpPr>
          <p:cNvPr id="12" name="Textfeld 11"/>
          <p:cNvSpPr txBox="1"/>
          <p:nvPr/>
        </p:nvSpPr>
        <p:spPr>
          <a:xfrm>
            <a:off x="6190192" y="1929606"/>
            <a:ext cx="280831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e-DE" dirty="0" smtClean="0">
                <a:sym typeface="Wingdings" panose="05000000000000000000" pitchFamily="2" charset="2"/>
              </a:rPr>
              <a:t> </a:t>
            </a:r>
            <a:r>
              <a:rPr lang="de-DE" b="1" dirty="0" smtClean="0"/>
              <a:t>ist </a:t>
            </a:r>
            <a:r>
              <a:rPr lang="de-DE" b="1" dirty="0"/>
              <a:t>auf Nähe &amp; Begegnung aus</a:t>
            </a:r>
            <a:r>
              <a:rPr lang="de-DE" b="1" dirty="0" smtClean="0"/>
              <a:t>/  sucht Kontakt…</a:t>
            </a:r>
            <a:endParaRPr lang="de-DE" b="1" dirty="0"/>
          </a:p>
        </p:txBody>
      </p:sp>
      <p:sp>
        <p:nvSpPr>
          <p:cNvPr id="13" name="Textfeld 12"/>
          <p:cNvSpPr txBox="1"/>
          <p:nvPr/>
        </p:nvSpPr>
        <p:spPr>
          <a:xfrm>
            <a:off x="6554208" y="3574757"/>
            <a:ext cx="2266264" cy="646331"/>
          </a:xfrm>
          <a:prstGeom prst="rect">
            <a:avLst/>
          </a:prstGeom>
          <a:solidFill>
            <a:srgbClr val="3399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è"/>
            </a:pPr>
            <a:r>
              <a:rPr lang="de-DE" b="1" dirty="0" smtClean="0"/>
              <a:t>alte/-bekannte  &amp; neue KIRCHORTE…</a:t>
            </a:r>
            <a:endParaRPr lang="de-DE" b="1" dirty="0"/>
          </a:p>
        </p:txBody>
      </p:sp>
      <p:sp>
        <p:nvSpPr>
          <p:cNvPr id="14" name="Textfeld 13"/>
          <p:cNvSpPr txBox="1"/>
          <p:nvPr/>
        </p:nvSpPr>
        <p:spPr>
          <a:xfrm>
            <a:off x="6245263" y="4654877"/>
            <a:ext cx="2753241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de-DE" b="1" dirty="0" smtClean="0">
                <a:sym typeface="Wingdings" panose="05000000000000000000" pitchFamily="2" charset="2"/>
              </a:rPr>
              <a:t> </a:t>
            </a:r>
            <a:r>
              <a:rPr lang="de-DE" b="1" dirty="0" smtClean="0"/>
              <a:t>ihren </a:t>
            </a:r>
            <a:r>
              <a:rPr lang="de-DE" b="1" dirty="0"/>
              <a:t>Glauben katholisch &amp; </a:t>
            </a:r>
            <a:r>
              <a:rPr lang="de-DE" b="1" dirty="0" smtClean="0"/>
              <a:t>ökumenisch…</a:t>
            </a:r>
            <a:endParaRPr lang="de-DE" b="1" dirty="0"/>
          </a:p>
        </p:txBody>
      </p:sp>
      <p:sp>
        <p:nvSpPr>
          <p:cNvPr id="15" name="Textfeld 14"/>
          <p:cNvSpPr txBox="1"/>
          <p:nvPr/>
        </p:nvSpPr>
        <p:spPr>
          <a:xfrm>
            <a:off x="5940152" y="5862555"/>
            <a:ext cx="2920394" cy="369332"/>
          </a:xfrm>
          <a:prstGeom prst="rect">
            <a:avLst/>
          </a:prstGeom>
          <a:solidFill>
            <a:srgbClr val="D60093"/>
          </a:solidFill>
        </p:spPr>
        <p:txBody>
          <a:bodyPr wrap="square" rtlCol="0">
            <a:spAutoFit/>
          </a:bodyPr>
          <a:lstStyle/>
          <a:p>
            <a:r>
              <a:rPr lang="de-DE" b="1" dirty="0" smtClean="0">
                <a:sym typeface="Wingdings" panose="05000000000000000000" pitchFamily="2" charset="2"/>
              </a:rPr>
              <a:t> </a:t>
            </a:r>
            <a:r>
              <a:rPr lang="de-DE" b="1" dirty="0" smtClean="0"/>
              <a:t>großzügig , befreiend …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044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6" grpId="0"/>
      <p:bldP spid="4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10312" y="1014412"/>
            <a:ext cx="5214366" cy="107042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1)</a:t>
            </a:r>
            <a:r>
              <a:rPr lang="de-DE" i="1" dirty="0" smtClean="0"/>
              <a:t> Unsere</a:t>
            </a:r>
            <a:r>
              <a:rPr lang="de-DE" dirty="0" smtClean="0"/>
              <a:t> </a:t>
            </a:r>
            <a:r>
              <a:rPr lang="de-DE" sz="4500" b="1" dirty="0"/>
              <a:t>KIRCHE</a:t>
            </a:r>
            <a:r>
              <a:rPr lang="de-DE" dirty="0" smtClean="0"/>
              <a:t> </a:t>
            </a:r>
            <a:r>
              <a:rPr lang="de-DE" b="1" dirty="0" smtClean="0">
                <a:solidFill>
                  <a:srgbClr val="FFC000"/>
                </a:solidFill>
              </a:rPr>
              <a:t>WIRD…</a:t>
            </a:r>
            <a:br>
              <a:rPr lang="de-DE" b="1" dirty="0" smtClean="0">
                <a:solidFill>
                  <a:srgbClr val="FFC000"/>
                </a:solidFill>
              </a:rPr>
            </a:b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>
          <a:xfrm>
            <a:off x="6453378" y="957739"/>
            <a:ext cx="2596896" cy="2080355"/>
          </a:xfr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b="1" dirty="0">
                <a:solidFill>
                  <a:schemeClr val="tx1"/>
                </a:solidFill>
              </a:rPr>
              <a:t>Ratifizierung: </a:t>
            </a:r>
          </a:p>
          <a:p>
            <a:pPr marL="0" indent="0">
              <a:buNone/>
            </a:pPr>
            <a:r>
              <a:rPr lang="de-DE" b="1" dirty="0" smtClean="0">
                <a:solidFill>
                  <a:schemeClr val="tx1"/>
                </a:solidFill>
              </a:rPr>
              <a:t>JA		13/13</a:t>
            </a:r>
            <a:endParaRPr lang="de-DE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b="1" dirty="0">
                <a:solidFill>
                  <a:schemeClr val="tx1"/>
                </a:solidFill>
              </a:rPr>
              <a:t>NEIN	</a:t>
            </a:r>
            <a:r>
              <a:rPr lang="de-DE" b="1" dirty="0" smtClean="0">
                <a:solidFill>
                  <a:schemeClr val="tx1"/>
                </a:solidFill>
              </a:rPr>
              <a:t>	0/13</a:t>
            </a:r>
            <a:endParaRPr lang="de-DE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b="1" dirty="0">
                <a:solidFill>
                  <a:schemeClr val="tx1"/>
                </a:solidFill>
              </a:rPr>
              <a:t>Enthaltung	0</a:t>
            </a:r>
            <a:r>
              <a:rPr lang="de-DE" b="1" dirty="0" smtClean="0">
                <a:solidFill>
                  <a:schemeClr val="tx1"/>
                </a:solidFill>
              </a:rPr>
              <a:t>/13</a:t>
            </a:r>
            <a:endParaRPr lang="de-DE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15" name="Textplatzhalter 3"/>
          <p:cNvSpPr txBox="1">
            <a:spLocks/>
          </p:cNvSpPr>
          <p:nvPr/>
        </p:nvSpPr>
        <p:spPr>
          <a:xfrm>
            <a:off x="342900" y="2008585"/>
            <a:ext cx="5218938" cy="47982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100" b="1" dirty="0">
                <a:solidFill>
                  <a:srgbClr val="FFC000"/>
                </a:solidFill>
              </a:rPr>
              <a:t>WERDEN</a:t>
            </a:r>
            <a:r>
              <a:rPr lang="de-DE" sz="2100" dirty="0"/>
              <a:t> in seiner eschatologische Dimension</a:t>
            </a:r>
          </a:p>
        </p:txBody>
      </p:sp>
      <p:sp>
        <p:nvSpPr>
          <p:cNvPr id="16" name="Inhaltsplatzhalter 4"/>
          <p:cNvSpPr txBox="1">
            <a:spLocks/>
          </p:cNvSpPr>
          <p:nvPr/>
        </p:nvSpPr>
        <p:spPr>
          <a:xfrm>
            <a:off x="342900" y="2488406"/>
            <a:ext cx="3030141" cy="2963466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100" b="1" dirty="0"/>
              <a:t>„Unsere“ Kirche  wird/ entwickelt sich…: </a:t>
            </a:r>
          </a:p>
          <a:p>
            <a:r>
              <a:rPr lang="de-DE" sz="2100" b="1" dirty="0"/>
              <a:t>„Unsere“ Kirche ist am Sterben</a:t>
            </a:r>
            <a:r>
              <a:rPr lang="de-DE" sz="1350" b="1" dirty="0"/>
              <a:t>…</a:t>
            </a:r>
          </a:p>
          <a:p>
            <a:r>
              <a:rPr lang="de-DE" sz="2100" b="1" dirty="0"/>
              <a:t>„Unsere“ Kirche ist am </a:t>
            </a:r>
            <a:r>
              <a:rPr lang="de-DE" sz="2100" b="1" dirty="0" smtClean="0"/>
              <a:t>NEU-Aufleben</a:t>
            </a:r>
            <a:endParaRPr lang="de-DE" sz="2100" b="1" dirty="0"/>
          </a:p>
          <a:p>
            <a:r>
              <a:rPr lang="de-DE" sz="2100" b="1" dirty="0"/>
              <a:t>„Unsere“ Kirche IST auch schon. </a:t>
            </a:r>
          </a:p>
          <a:p>
            <a:endParaRPr lang="de-DE" sz="2100" dirty="0"/>
          </a:p>
        </p:txBody>
      </p:sp>
      <p:sp>
        <p:nvSpPr>
          <p:cNvPr id="17" name="Inhaltsplatzhalter 4"/>
          <p:cNvSpPr txBox="1">
            <a:spLocks/>
          </p:cNvSpPr>
          <p:nvPr/>
        </p:nvSpPr>
        <p:spPr>
          <a:xfrm>
            <a:off x="3483769" y="2488406"/>
            <a:ext cx="2338673" cy="296346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100" b="1" dirty="0"/>
              <a:t>„Unsere“ Kirche </a:t>
            </a:r>
            <a:r>
              <a:rPr lang="de-DE" sz="2100" dirty="0"/>
              <a:t>ist nicht fertig…</a:t>
            </a:r>
          </a:p>
          <a:p>
            <a:r>
              <a:rPr lang="de-DE" sz="2100" b="1" dirty="0"/>
              <a:t>„Unsere“ Kirche </a:t>
            </a:r>
            <a:r>
              <a:rPr lang="de-DE" sz="2100" dirty="0"/>
              <a:t>irrt sich/ verirrt sich</a:t>
            </a:r>
            <a:r>
              <a:rPr lang="de-DE" sz="2100" b="1" dirty="0"/>
              <a:t> </a:t>
            </a:r>
            <a:endParaRPr lang="de-DE" sz="2100" b="1" dirty="0">
              <a:solidFill>
                <a:srgbClr val="FF0000"/>
              </a:solidFill>
            </a:endParaRPr>
          </a:p>
          <a:p>
            <a:r>
              <a:rPr lang="de-DE" sz="2100" b="1" dirty="0"/>
              <a:t>„Unsere“ Kirche  </a:t>
            </a:r>
            <a:r>
              <a:rPr lang="de-DE" sz="2100" dirty="0"/>
              <a:t>kommt immer wieder NEU zurück. </a:t>
            </a:r>
          </a:p>
        </p:txBody>
      </p:sp>
    </p:spTree>
    <p:extLst>
      <p:ext uri="{BB962C8B-B14F-4D97-AF65-F5344CB8AC3E}">
        <p14:creationId xmlns:p14="http://schemas.microsoft.com/office/powerpoint/2010/main" val="391014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10312" y="1014412"/>
            <a:ext cx="5214366" cy="1070420"/>
          </a:xfrm>
        </p:spPr>
        <p:txBody>
          <a:bodyPr>
            <a:normAutofit fontScale="90000"/>
          </a:bodyPr>
          <a:lstStyle/>
          <a:p>
            <a:r>
              <a:rPr lang="de-DE" dirty="0"/>
              <a:t>2</a:t>
            </a:r>
            <a:r>
              <a:rPr lang="de-DE" dirty="0" smtClean="0"/>
              <a:t>)</a:t>
            </a:r>
            <a:r>
              <a:rPr lang="de-DE" i="1" dirty="0" smtClean="0"/>
              <a:t> Unsere</a:t>
            </a:r>
            <a:r>
              <a:rPr lang="de-DE" dirty="0" smtClean="0"/>
              <a:t> </a:t>
            </a:r>
            <a:r>
              <a:rPr lang="de-DE" sz="4500" b="1" dirty="0"/>
              <a:t>KIRCHE</a:t>
            </a:r>
            <a:r>
              <a:rPr lang="de-DE" dirty="0" smtClean="0"/>
              <a:t> </a:t>
            </a:r>
            <a:r>
              <a:rPr lang="de-DE" b="1" dirty="0" smtClean="0">
                <a:solidFill>
                  <a:srgbClr val="FFFF00"/>
                </a:solidFill>
              </a:rPr>
              <a:t>kommt…</a:t>
            </a:r>
            <a:r>
              <a:rPr lang="de-DE" b="1" dirty="0" smtClean="0">
                <a:solidFill>
                  <a:srgbClr val="FFC000"/>
                </a:solidFill>
              </a:rPr>
              <a:t/>
            </a:r>
            <a:br>
              <a:rPr lang="de-DE" b="1" dirty="0" smtClean="0">
                <a:solidFill>
                  <a:srgbClr val="FFC000"/>
                </a:solidFill>
              </a:rPr>
            </a:b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>
          <a:xfrm>
            <a:off x="6453378" y="957739"/>
            <a:ext cx="2596896" cy="2080355"/>
          </a:xfr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Ergänzung &amp; Korrektur</a:t>
            </a:r>
          </a:p>
          <a:p>
            <a:pPr marL="0" indent="0">
              <a:buNone/>
            </a:pPr>
            <a:endParaRPr lang="de-DE" sz="135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Ratifizierung: </a:t>
            </a:r>
          </a:p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JA	13/13</a:t>
            </a:r>
          </a:p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NEIN	0/13</a:t>
            </a:r>
          </a:p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Enthaltung	0/13</a:t>
            </a:r>
          </a:p>
          <a:p>
            <a:pPr marL="0" indent="0">
              <a:buNone/>
            </a:pPr>
            <a:endParaRPr lang="de-DE" sz="135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Textplatzhalter 5"/>
          <p:cNvSpPr txBox="1">
            <a:spLocks/>
          </p:cNvSpPr>
          <p:nvPr/>
        </p:nvSpPr>
        <p:spPr>
          <a:xfrm>
            <a:off x="3677127" y="2084832"/>
            <a:ext cx="2627830" cy="479822"/>
          </a:xfrm>
          <a:prstGeom prst="rect">
            <a:avLst/>
          </a:prstGeom>
          <a:solidFill>
            <a:srgbClr val="FFFF00"/>
          </a:solidFill>
        </p:spPr>
        <p:txBody>
          <a:bodyPr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100" b="1" dirty="0"/>
              <a:t>...ist geschwisterlich und solidarisch </a:t>
            </a:r>
          </a:p>
        </p:txBody>
      </p:sp>
      <p:sp>
        <p:nvSpPr>
          <p:cNvPr id="9" name="Inhaltsplatzhalter 6"/>
          <p:cNvSpPr>
            <a:spLocks noGrp="1"/>
          </p:cNvSpPr>
          <p:nvPr>
            <p:ph sz="quarter" idx="4294967295"/>
          </p:nvPr>
        </p:nvSpPr>
        <p:spPr>
          <a:xfrm>
            <a:off x="3351181" y="2783300"/>
            <a:ext cx="3031331" cy="2963466"/>
          </a:xfrm>
          <a:prstGeom prst="rect">
            <a:avLst/>
          </a:prstGeom>
        </p:spPr>
        <p:txBody>
          <a:bodyPr>
            <a:normAutofit fontScale="40000" lnSpcReduction="20000"/>
          </a:bodyPr>
          <a:lstStyle/>
          <a:p>
            <a:pPr marL="342900" lvl="1" indent="0">
              <a:buNone/>
            </a:pPr>
            <a:r>
              <a:rPr lang="de-DE" dirty="0"/>
              <a:t>Zukunftsperspektive, hier noch mehr den Blick hinzuwenden und zum Engagement zu ermutigen </a:t>
            </a:r>
          </a:p>
          <a:p>
            <a:pPr lvl="1"/>
            <a:r>
              <a:rPr lang="de-DE" dirty="0" smtClean="0"/>
              <a:t>z.B. Besuchsdienste</a:t>
            </a:r>
            <a:r>
              <a:rPr lang="de-DE" dirty="0"/>
              <a:t>, Engagement in Partnerschaften und für Flüchtlinge, Seniorenarbeit, </a:t>
            </a:r>
            <a:r>
              <a:rPr lang="de-DE" dirty="0" smtClean="0"/>
              <a:t>Sozialstation vor Ort)</a:t>
            </a:r>
            <a:r>
              <a:rPr lang="de-DE" dirty="0"/>
              <a:t> </a:t>
            </a:r>
            <a:r>
              <a:rPr lang="de-DE" dirty="0" smtClean="0"/>
              <a:t>- </a:t>
            </a:r>
            <a:r>
              <a:rPr lang="de-DE" dirty="0"/>
              <a:t>und </a:t>
            </a:r>
          </a:p>
          <a:p>
            <a:pPr lvl="1"/>
            <a:r>
              <a:rPr lang="de-DE" dirty="0">
                <a:solidFill>
                  <a:srgbClr val="FF0000"/>
                </a:solidFill>
              </a:rPr>
              <a:t>z</a:t>
            </a:r>
            <a:r>
              <a:rPr lang="de-DE" dirty="0" smtClean="0">
                <a:solidFill>
                  <a:srgbClr val="FF0000"/>
                </a:solidFill>
              </a:rPr>
              <a:t>.B. </a:t>
            </a:r>
            <a:r>
              <a:rPr lang="de-DE" dirty="0" err="1" smtClean="0">
                <a:solidFill>
                  <a:srgbClr val="FF0000"/>
                </a:solidFill>
              </a:rPr>
              <a:t>Sternsingeraktion</a:t>
            </a:r>
            <a:r>
              <a:rPr lang="de-DE" dirty="0" smtClean="0">
                <a:solidFill>
                  <a:srgbClr val="FF0000"/>
                </a:solidFill>
              </a:rPr>
              <a:t> (Klingeln an allen Türen, ob ihnen geöffnet wird oder nicht</a:t>
            </a:r>
          </a:p>
          <a:p>
            <a:pPr lvl="1"/>
            <a:r>
              <a:rPr lang="de-DE" dirty="0" smtClean="0">
                <a:solidFill>
                  <a:srgbClr val="FF0000"/>
                </a:solidFill>
              </a:rPr>
              <a:t>Option: füreinander beten in der Gemeinde (Art der Fürbitten)</a:t>
            </a:r>
          </a:p>
          <a:p>
            <a:pPr lvl="1"/>
            <a:r>
              <a:rPr lang="de-DE" dirty="0" smtClean="0">
                <a:solidFill>
                  <a:srgbClr val="FF0000"/>
                </a:solidFill>
              </a:rPr>
              <a:t>Option: Verknüpfung der Genrationen </a:t>
            </a:r>
          </a:p>
          <a:p>
            <a:pPr lvl="1"/>
            <a:r>
              <a:rPr lang="de-DE" dirty="0" smtClean="0">
                <a:solidFill>
                  <a:srgbClr val="FF0000"/>
                </a:solidFill>
              </a:rPr>
              <a:t>Option für junge Familien/ </a:t>
            </a:r>
            <a:r>
              <a:rPr lang="de-DE" dirty="0" err="1" smtClean="0">
                <a:solidFill>
                  <a:srgbClr val="FF0000"/>
                </a:solidFill>
              </a:rPr>
              <a:t>Babysitterplattform</a:t>
            </a:r>
            <a:r>
              <a:rPr lang="de-DE" dirty="0" smtClean="0">
                <a:solidFill>
                  <a:srgbClr val="FF0000"/>
                </a:solidFill>
              </a:rPr>
              <a:t>…</a:t>
            </a:r>
          </a:p>
          <a:p>
            <a:pPr lvl="1"/>
            <a:r>
              <a:rPr lang="de-DE" dirty="0" smtClean="0">
                <a:solidFill>
                  <a:srgbClr val="FF0000"/>
                </a:solidFill>
              </a:rPr>
              <a:t>Option: soziales Netzwerk für Hilfen (z.B. Umzugshilfe)</a:t>
            </a:r>
            <a:endParaRPr lang="de-DE" dirty="0">
              <a:solidFill>
                <a:srgbClr val="FF0000"/>
              </a:solidFill>
            </a:endParaRPr>
          </a:p>
          <a:p>
            <a:pPr marL="342900" lvl="1" indent="0">
              <a:buNone/>
            </a:pPr>
            <a:endParaRPr lang="de-DE" dirty="0" smtClean="0"/>
          </a:p>
          <a:p>
            <a:endParaRPr lang="de-DE" dirty="0"/>
          </a:p>
        </p:txBody>
      </p:sp>
      <p:sp>
        <p:nvSpPr>
          <p:cNvPr id="10" name="Textplatzhalter 2"/>
          <p:cNvSpPr txBox="1">
            <a:spLocks/>
          </p:cNvSpPr>
          <p:nvPr/>
        </p:nvSpPr>
        <p:spPr>
          <a:xfrm>
            <a:off x="236722" y="1997916"/>
            <a:ext cx="3178562" cy="479822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100" b="1" dirty="0">
                <a:solidFill>
                  <a:srgbClr val="FFFF00"/>
                </a:solidFill>
              </a:rPr>
              <a:t>KOMMEN</a:t>
            </a:r>
            <a:r>
              <a:rPr lang="de-DE" sz="2100" i="1" dirty="0"/>
              <a:t> </a:t>
            </a:r>
            <a:r>
              <a:rPr lang="de-DE" sz="2100" dirty="0"/>
              <a:t>als soziale Dimension</a:t>
            </a:r>
          </a:p>
          <a:p>
            <a:endParaRPr lang="de-DE" sz="2100" dirty="0"/>
          </a:p>
        </p:txBody>
      </p:sp>
      <p:sp>
        <p:nvSpPr>
          <p:cNvPr id="11" name="Inhaltsplatzhalter 7"/>
          <p:cNvSpPr>
            <a:spLocks noGrp="1"/>
          </p:cNvSpPr>
          <p:nvPr>
            <p:ph sz="half" idx="2"/>
          </p:nvPr>
        </p:nvSpPr>
        <p:spPr>
          <a:xfrm>
            <a:off x="236723" y="2618708"/>
            <a:ext cx="3030141" cy="2963466"/>
          </a:xfrm>
        </p:spPr>
        <p:txBody>
          <a:bodyPr>
            <a:normAutofit fontScale="70000" lnSpcReduction="20000"/>
          </a:bodyPr>
          <a:lstStyle/>
          <a:p>
            <a:r>
              <a:rPr lang="de-DE" b="1" dirty="0"/>
              <a:t>„Unsere“ Kirche </a:t>
            </a:r>
            <a:r>
              <a:rPr lang="de-DE" dirty="0"/>
              <a:t>ist auf Nähe &amp; Begegnung aus</a:t>
            </a:r>
          </a:p>
          <a:p>
            <a:r>
              <a:rPr lang="de-DE" b="1" dirty="0"/>
              <a:t>„Unsere“ Kirche s</a:t>
            </a:r>
            <a:r>
              <a:rPr lang="de-DE" dirty="0"/>
              <a:t>ucht den Kontakt …</a:t>
            </a:r>
          </a:p>
          <a:p>
            <a:pPr lvl="1"/>
            <a:r>
              <a:rPr lang="de-DE" dirty="0"/>
              <a:t>…zu Christus/Gott/Jesus</a:t>
            </a:r>
          </a:p>
          <a:p>
            <a:pPr lvl="1"/>
            <a:r>
              <a:rPr lang="de-DE" dirty="0"/>
              <a:t>…untereinander</a:t>
            </a:r>
          </a:p>
          <a:p>
            <a:pPr lvl="1"/>
            <a:r>
              <a:rPr lang="de-DE" dirty="0"/>
              <a:t>…zu Menschen, die anders denken, glauben und </a:t>
            </a:r>
            <a:r>
              <a:rPr lang="de-DE" dirty="0" smtClean="0"/>
              <a:t>leben/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 smtClean="0">
                <a:solidFill>
                  <a:srgbClr val="FF0000"/>
                </a:solidFill>
              </a:rPr>
              <a:t>geht auf Menschen zu/ist offen.</a:t>
            </a:r>
            <a:endParaRPr lang="de-DE" dirty="0">
              <a:solidFill>
                <a:srgbClr val="FF0000"/>
              </a:solidFill>
            </a:endParaRPr>
          </a:p>
          <a:p>
            <a:endParaRPr lang="de-DE" dirty="0"/>
          </a:p>
        </p:txBody>
      </p:sp>
      <p:sp>
        <p:nvSpPr>
          <p:cNvPr id="2" name="Geschweifte Klammer rechts 1"/>
          <p:cNvSpPr/>
          <p:nvPr/>
        </p:nvSpPr>
        <p:spPr>
          <a:xfrm>
            <a:off x="3266864" y="1892809"/>
            <a:ext cx="261843" cy="3853958"/>
          </a:xfrm>
          <a:prstGeom prst="rightBrace">
            <a:avLst>
              <a:gd name="adj1" fmla="val 0"/>
              <a:gd name="adj2" fmla="val 14169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sz="1350" dirty="0"/>
          </a:p>
        </p:txBody>
      </p:sp>
      <p:cxnSp>
        <p:nvCxnSpPr>
          <p:cNvPr id="12" name="Gerade Verbindung mit Pfeil 11"/>
          <p:cNvCxnSpPr>
            <a:stCxn id="2" idx="1"/>
          </p:cNvCxnSpPr>
          <p:nvPr/>
        </p:nvCxnSpPr>
        <p:spPr>
          <a:xfrm flipV="1">
            <a:off x="3528706" y="2414016"/>
            <a:ext cx="77555" cy="248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568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85750" y="972216"/>
            <a:ext cx="5214366" cy="1070420"/>
          </a:xfrm>
        </p:spPr>
        <p:txBody>
          <a:bodyPr>
            <a:normAutofit fontScale="90000"/>
          </a:bodyPr>
          <a:lstStyle/>
          <a:p>
            <a:r>
              <a:rPr lang="de-DE" dirty="0"/>
              <a:t>3</a:t>
            </a:r>
            <a:r>
              <a:rPr lang="de-DE" dirty="0" smtClean="0"/>
              <a:t>)</a:t>
            </a:r>
            <a:r>
              <a:rPr lang="de-DE" i="1" dirty="0" smtClean="0"/>
              <a:t> Unsere</a:t>
            </a:r>
            <a:r>
              <a:rPr lang="de-DE" dirty="0" smtClean="0"/>
              <a:t> </a:t>
            </a:r>
            <a:r>
              <a:rPr lang="de-DE" sz="4500" b="1" dirty="0"/>
              <a:t>KIRCHE</a:t>
            </a:r>
            <a:r>
              <a:rPr lang="de-DE" b="1" dirty="0" smtClean="0">
                <a:solidFill>
                  <a:srgbClr val="3399FF"/>
                </a:solidFill>
              </a:rPr>
              <a:t>…entdeckt &amp; erkennt…</a:t>
            </a:r>
            <a:r>
              <a:rPr lang="de-DE" b="1" dirty="0" smtClean="0">
                <a:solidFill>
                  <a:srgbClr val="FF0000"/>
                </a:solidFill>
              </a:rPr>
              <a:t>&amp; fördert</a:t>
            </a:r>
            <a:r>
              <a:rPr lang="de-DE" b="1" dirty="0" smtClean="0">
                <a:solidFill>
                  <a:srgbClr val="3399FF"/>
                </a:solidFill>
              </a:rPr>
              <a:t/>
            </a:r>
            <a:br>
              <a:rPr lang="de-DE" b="1" dirty="0" smtClean="0">
                <a:solidFill>
                  <a:srgbClr val="3399FF"/>
                </a:solidFill>
              </a:rPr>
            </a:b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>
          <a:xfrm>
            <a:off x="6453378" y="957739"/>
            <a:ext cx="2596896" cy="2080355"/>
          </a:xfrm>
          <a:solidFill>
            <a:srgbClr val="3399F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Ratifizierung: </a:t>
            </a:r>
          </a:p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JA	13/13</a:t>
            </a:r>
          </a:p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NEIN	0/13</a:t>
            </a:r>
          </a:p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Enthaltung	0/13</a:t>
            </a:r>
          </a:p>
          <a:p>
            <a:pPr marL="0" indent="0">
              <a:buNone/>
            </a:pPr>
            <a:endParaRPr lang="de-DE" sz="1350" b="1" dirty="0"/>
          </a:p>
        </p:txBody>
      </p:sp>
      <p:sp>
        <p:nvSpPr>
          <p:cNvPr id="9" name="Textplatzhalter 3"/>
          <p:cNvSpPr txBox="1">
            <a:spLocks/>
          </p:cNvSpPr>
          <p:nvPr/>
        </p:nvSpPr>
        <p:spPr>
          <a:xfrm>
            <a:off x="342900" y="2227921"/>
            <a:ext cx="3030141" cy="47982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100" b="1" i="1" dirty="0">
                <a:solidFill>
                  <a:srgbClr val="3399FF"/>
                </a:solidFill>
              </a:rPr>
              <a:t>klassische</a:t>
            </a:r>
            <a:r>
              <a:rPr lang="de-DE" sz="2100" b="1" dirty="0">
                <a:solidFill>
                  <a:srgbClr val="3399FF"/>
                </a:solidFill>
              </a:rPr>
              <a:t> KIRCHORTE</a:t>
            </a:r>
          </a:p>
        </p:txBody>
      </p:sp>
      <p:sp>
        <p:nvSpPr>
          <p:cNvPr id="10" name="Inhaltsplatzhalter 4"/>
          <p:cNvSpPr>
            <a:spLocks noGrp="1"/>
          </p:cNvSpPr>
          <p:nvPr>
            <p:ph sz="half" idx="2"/>
          </p:nvPr>
        </p:nvSpPr>
        <p:spPr>
          <a:xfrm>
            <a:off x="342900" y="2893028"/>
            <a:ext cx="3030141" cy="2963466"/>
          </a:xfrm>
        </p:spPr>
        <p:txBody>
          <a:bodyPr>
            <a:normAutofit fontScale="62500" lnSpcReduction="20000"/>
          </a:bodyPr>
          <a:lstStyle/>
          <a:p>
            <a:r>
              <a:rPr lang="de-DE" dirty="0" smtClean="0"/>
              <a:t>Kirchenräume, in denen unsere Gemeinden Gottes Gegenwart/ Gottesdienste feiern:</a:t>
            </a:r>
          </a:p>
          <a:p>
            <a:pPr lvl="1"/>
            <a:r>
              <a:rPr lang="de-DE" dirty="0" smtClean="0"/>
              <a:t>St. Martin, Allerheiligenkirche, Dreifaltigkeitskirche, St. </a:t>
            </a:r>
            <a:r>
              <a:rPr lang="de-DE" dirty="0" err="1" smtClean="0"/>
              <a:t>Gallus</a:t>
            </a:r>
            <a:r>
              <a:rPr lang="de-DE" dirty="0" smtClean="0"/>
              <a:t>; St. Nikolaus, St. Blasius, St Jakobus </a:t>
            </a:r>
            <a:r>
              <a:rPr lang="de-DE" dirty="0" err="1" smtClean="0"/>
              <a:t>Marb</a:t>
            </a:r>
            <a:r>
              <a:rPr lang="de-DE" dirty="0" smtClean="0"/>
              <a:t>. St. Jakobus UKI, St. Wendelin </a:t>
            </a:r>
            <a:endParaRPr lang="de-DE" dirty="0"/>
          </a:p>
          <a:p>
            <a:pPr lvl="1"/>
            <a:r>
              <a:rPr lang="de-DE" dirty="0" smtClean="0">
                <a:solidFill>
                  <a:srgbClr val="FF0000"/>
                </a:solidFill>
              </a:rPr>
              <a:t>Unterschiedliche Formen</a:t>
            </a:r>
          </a:p>
          <a:p>
            <a:pPr lvl="1"/>
            <a:r>
              <a:rPr lang="de-DE" dirty="0" smtClean="0">
                <a:solidFill>
                  <a:srgbClr val="FF0000"/>
                </a:solidFill>
              </a:rPr>
              <a:t>Sonntags &amp; werktags</a:t>
            </a:r>
          </a:p>
        </p:txBody>
      </p:sp>
      <p:sp>
        <p:nvSpPr>
          <p:cNvPr id="11" name="Textplatzhalter 5"/>
          <p:cNvSpPr txBox="1">
            <a:spLocks/>
          </p:cNvSpPr>
          <p:nvPr/>
        </p:nvSpPr>
        <p:spPr>
          <a:xfrm>
            <a:off x="3532323" y="2114502"/>
            <a:ext cx="3031331" cy="4798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100" b="1" i="1" dirty="0">
                <a:solidFill>
                  <a:srgbClr val="3399FF"/>
                </a:solidFill>
              </a:rPr>
              <a:t>neue </a:t>
            </a:r>
            <a:r>
              <a:rPr lang="de-DE" sz="2100" b="1" dirty="0">
                <a:solidFill>
                  <a:srgbClr val="3399FF"/>
                </a:solidFill>
              </a:rPr>
              <a:t>KIRCHORTE</a:t>
            </a:r>
          </a:p>
        </p:txBody>
      </p:sp>
      <p:sp>
        <p:nvSpPr>
          <p:cNvPr id="12" name="Inhaltsplatzhalter 6"/>
          <p:cNvSpPr>
            <a:spLocks noGrp="1"/>
          </p:cNvSpPr>
          <p:nvPr>
            <p:ph sz="quarter" idx="4294967295"/>
          </p:nvPr>
        </p:nvSpPr>
        <p:spPr>
          <a:xfrm>
            <a:off x="3483769" y="2488406"/>
            <a:ext cx="3031331" cy="2963466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sz="1500" dirty="0"/>
              <a:t>…als Orte wo Menschen in Gemeinschaft ihrem Glauben Ausdruck geben…z.B.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500" dirty="0"/>
              <a:t>Wo sie sich zum Bibelteilen treffen.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500" dirty="0"/>
              <a:t>Wo sie am Lebensort KIGA &amp; Schule Ihren Glauben leben.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500" dirty="0"/>
              <a:t>Wo Menschen ihrem Glauben durch Musik &amp; Theater &amp; Kunst Ausdruck verleihen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500" dirty="0"/>
              <a:t>Wo  Kranke, Alte, einsame Menschen </a:t>
            </a:r>
            <a:r>
              <a:rPr lang="de-DE" sz="1500" dirty="0">
                <a:solidFill>
                  <a:srgbClr val="FF0000"/>
                </a:solidFill>
              </a:rPr>
              <a:t>besucht &amp; gepflegt werden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500" dirty="0"/>
              <a:t>Wo wir mit unsere </a:t>
            </a:r>
            <a:r>
              <a:rPr lang="de-DE" sz="1500" dirty="0" smtClean="0"/>
              <a:t>evangelischen </a:t>
            </a:r>
            <a:r>
              <a:rPr lang="de-DE" sz="1500" dirty="0"/>
              <a:t>Geschwistergemeinden kooperieren.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500" dirty="0">
                <a:solidFill>
                  <a:srgbClr val="FF0000"/>
                </a:solidFill>
              </a:rPr>
              <a:t>Wo wir außerhalb von klassischen Kirchenräumen Gottesdienste feiern: z.B. Festzelt, Tiersegnung Feldgottesdienst, Jugendlager, St. Wendel</a:t>
            </a:r>
          </a:p>
        </p:txBody>
      </p:sp>
    </p:spTree>
    <p:extLst>
      <p:ext uri="{BB962C8B-B14F-4D97-AF65-F5344CB8AC3E}">
        <p14:creationId xmlns:p14="http://schemas.microsoft.com/office/powerpoint/2010/main" val="33156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72034" y="1658016"/>
            <a:ext cx="5742432" cy="107042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4)</a:t>
            </a:r>
            <a:r>
              <a:rPr lang="de-DE" i="1" dirty="0" smtClean="0"/>
              <a:t> Unsere</a:t>
            </a:r>
            <a:r>
              <a:rPr lang="de-DE" dirty="0" smtClean="0"/>
              <a:t> </a:t>
            </a:r>
            <a:r>
              <a:rPr lang="de-DE" sz="4500" b="1" dirty="0"/>
              <a:t>KIRCHE  </a:t>
            </a:r>
            <a:r>
              <a:rPr lang="de-DE" b="1" dirty="0" smtClean="0">
                <a:solidFill>
                  <a:srgbClr val="92D050"/>
                </a:solidFill>
              </a:rPr>
              <a:t>…lebt ihren Glauben </a:t>
            </a:r>
            <a:r>
              <a:rPr lang="de-DE" b="1" i="1" dirty="0" smtClean="0">
                <a:solidFill>
                  <a:srgbClr val="FFC000"/>
                </a:solidFill>
              </a:rPr>
              <a:t>katholisch</a:t>
            </a:r>
            <a:r>
              <a:rPr lang="de-DE" b="1" dirty="0" smtClean="0"/>
              <a:t> und </a:t>
            </a:r>
            <a:r>
              <a:rPr lang="de-DE" b="1" i="1" dirty="0" smtClean="0">
                <a:solidFill>
                  <a:srgbClr val="FFC000"/>
                </a:solidFill>
              </a:rPr>
              <a:t>ö</a:t>
            </a:r>
            <a:r>
              <a:rPr lang="de-DE" b="1" i="1" dirty="0" smtClean="0">
                <a:solidFill>
                  <a:srgbClr val="D60093"/>
                </a:solidFill>
              </a:rPr>
              <a:t>k</a:t>
            </a:r>
            <a:r>
              <a:rPr lang="de-DE" b="1" i="1" dirty="0" smtClean="0">
                <a:solidFill>
                  <a:srgbClr val="00CC00"/>
                </a:solidFill>
              </a:rPr>
              <a:t>u</a:t>
            </a:r>
            <a:r>
              <a:rPr lang="de-DE" b="1" i="1" dirty="0" smtClean="0">
                <a:solidFill>
                  <a:srgbClr val="FFC000"/>
                </a:solidFill>
              </a:rPr>
              <a:t>m</a:t>
            </a:r>
            <a:r>
              <a:rPr lang="de-DE" b="1" i="1" dirty="0" smtClean="0">
                <a:solidFill>
                  <a:srgbClr val="D60093"/>
                </a:solidFill>
              </a:rPr>
              <a:t>e</a:t>
            </a:r>
            <a:r>
              <a:rPr lang="de-DE" b="1" i="1" dirty="0" smtClean="0">
                <a:solidFill>
                  <a:srgbClr val="00CC00"/>
                </a:solidFill>
              </a:rPr>
              <a:t>n</a:t>
            </a:r>
            <a:r>
              <a:rPr lang="de-DE" b="1" i="1" dirty="0" smtClean="0">
                <a:solidFill>
                  <a:srgbClr val="FFC000"/>
                </a:solidFill>
              </a:rPr>
              <a:t>i</a:t>
            </a:r>
            <a:r>
              <a:rPr lang="de-DE" b="1" i="1" dirty="0" smtClean="0">
                <a:solidFill>
                  <a:srgbClr val="D60093"/>
                </a:solidFill>
              </a:rPr>
              <a:t>s</a:t>
            </a:r>
            <a:r>
              <a:rPr lang="de-DE" b="1" i="1" dirty="0" smtClean="0">
                <a:solidFill>
                  <a:srgbClr val="00CC00"/>
                </a:solidFill>
              </a:rPr>
              <a:t>c</a:t>
            </a:r>
            <a:r>
              <a:rPr lang="de-DE" b="1" i="1" dirty="0" smtClean="0">
                <a:solidFill>
                  <a:srgbClr val="FFC000"/>
                </a:solidFill>
              </a:rPr>
              <a:t>h</a:t>
            </a:r>
            <a:r>
              <a:rPr lang="de-DE" b="1" dirty="0" smtClean="0">
                <a:solidFill>
                  <a:srgbClr val="92D050"/>
                </a:solidFill>
              </a:rPr>
              <a:t/>
            </a:r>
            <a:br>
              <a:rPr lang="de-DE" b="1" dirty="0" smtClean="0">
                <a:solidFill>
                  <a:srgbClr val="92D050"/>
                </a:solidFill>
              </a:rPr>
            </a:br>
            <a:r>
              <a:rPr lang="de-DE" b="1" dirty="0" smtClean="0">
                <a:solidFill>
                  <a:srgbClr val="3399FF"/>
                </a:solidFill>
              </a:rPr>
              <a:t/>
            </a:r>
            <a:br>
              <a:rPr lang="de-DE" b="1" dirty="0" smtClean="0">
                <a:solidFill>
                  <a:srgbClr val="3399FF"/>
                </a:solidFill>
              </a:rPr>
            </a:b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>
          <a:xfrm>
            <a:off x="6304291" y="968407"/>
            <a:ext cx="2596896" cy="2080355"/>
          </a:xfr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Ratifizierung: </a:t>
            </a:r>
          </a:p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JA	12/13</a:t>
            </a:r>
          </a:p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NEIN	0/13</a:t>
            </a:r>
          </a:p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Enthaltung	1/13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384048" y="2359152"/>
            <a:ext cx="76260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350" b="1" dirty="0"/>
              <a:t>Wir sind uns bewusst: Keine/r hat ALLES. </a:t>
            </a:r>
          </a:p>
          <a:p>
            <a:r>
              <a:rPr lang="de-DE" sz="1350" dirty="0"/>
              <a:t>Ich bin ein Fragment. Du bist ein Fragment.</a:t>
            </a:r>
          </a:p>
          <a:p>
            <a:r>
              <a:rPr lang="de-DE" sz="1350" dirty="0"/>
              <a:t>	Und nur zusammen sind wir…</a:t>
            </a:r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de-DE" sz="1350" dirty="0">
                <a:solidFill>
                  <a:srgbClr val="FFC000"/>
                </a:solidFill>
              </a:rPr>
              <a:t>„</a:t>
            </a:r>
            <a:r>
              <a:rPr lang="de-DE" sz="1350" i="1" dirty="0">
                <a:solidFill>
                  <a:srgbClr val="FFC000"/>
                </a:solidFill>
              </a:rPr>
              <a:t>katholisch</a:t>
            </a:r>
            <a:r>
              <a:rPr lang="de-DE" sz="1350" dirty="0">
                <a:solidFill>
                  <a:srgbClr val="FFC000"/>
                </a:solidFill>
              </a:rPr>
              <a:t>“ </a:t>
            </a:r>
            <a:r>
              <a:rPr lang="de-DE" sz="1350" dirty="0"/>
              <a:t>– </a:t>
            </a:r>
            <a:r>
              <a:rPr lang="de-DE" sz="1200" dirty="0"/>
              <a:t>im eigentlichen Sinne: </a:t>
            </a:r>
            <a:r>
              <a:rPr lang="de-DE" sz="1200" b="1" dirty="0">
                <a:solidFill>
                  <a:srgbClr val="FFC000"/>
                </a:solidFill>
              </a:rPr>
              <a:t>umfassend</a:t>
            </a:r>
            <a:r>
              <a:rPr lang="de-DE" sz="1350" dirty="0"/>
              <a:t>;</a:t>
            </a:r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de-DE" sz="1350" dirty="0"/>
              <a:t>„</a:t>
            </a:r>
            <a:r>
              <a:rPr lang="de-DE" sz="1350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orthodox</a:t>
            </a:r>
            <a:r>
              <a:rPr lang="de-DE" sz="1350" dirty="0"/>
              <a:t>“ – </a:t>
            </a:r>
            <a:r>
              <a:rPr lang="de-DE" sz="1200" dirty="0"/>
              <a:t>im eigentlichen Sinne: </a:t>
            </a:r>
            <a:r>
              <a:rPr lang="de-DE" sz="12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rechtgläubig</a:t>
            </a:r>
            <a:r>
              <a:rPr lang="de-DE" sz="1350" dirty="0"/>
              <a:t>;</a:t>
            </a:r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de-DE" sz="1350" dirty="0">
                <a:solidFill>
                  <a:srgbClr val="CC0099"/>
                </a:solidFill>
              </a:rPr>
              <a:t>„</a:t>
            </a:r>
            <a:r>
              <a:rPr lang="de-DE" sz="1350" i="1" dirty="0">
                <a:solidFill>
                  <a:srgbClr val="CC0099"/>
                </a:solidFill>
              </a:rPr>
              <a:t>evangelisch</a:t>
            </a:r>
            <a:r>
              <a:rPr lang="de-DE" sz="1350" dirty="0">
                <a:solidFill>
                  <a:srgbClr val="CC0099"/>
                </a:solidFill>
              </a:rPr>
              <a:t>“ </a:t>
            </a:r>
            <a:r>
              <a:rPr lang="de-DE" sz="1350" dirty="0"/>
              <a:t>– </a:t>
            </a:r>
            <a:r>
              <a:rPr lang="de-DE" sz="1200" dirty="0"/>
              <a:t>im eigentlichen Sinne: </a:t>
            </a:r>
            <a:r>
              <a:rPr lang="de-DE" sz="1200" b="1" dirty="0">
                <a:solidFill>
                  <a:srgbClr val="CC0099"/>
                </a:solidFill>
              </a:rPr>
              <a:t>die frohe Botschaft 							verkündend</a:t>
            </a:r>
            <a:r>
              <a:rPr lang="de-DE" sz="900" b="1" dirty="0"/>
              <a:t>.</a:t>
            </a:r>
          </a:p>
          <a:p>
            <a:endParaRPr lang="de-DE" sz="1050" dirty="0"/>
          </a:p>
          <a:p>
            <a:r>
              <a:rPr lang="de-DE" sz="1050" dirty="0">
                <a:sym typeface="Wingdings" panose="05000000000000000000" pitchFamily="2" charset="2"/>
              </a:rPr>
              <a:t> </a:t>
            </a:r>
            <a:r>
              <a:rPr lang="de-DE" sz="1350" dirty="0">
                <a:solidFill>
                  <a:srgbClr val="FF0000"/>
                </a:solidFill>
                <a:sym typeface="Wingdings" panose="05000000000000000000" pitchFamily="2" charset="2"/>
              </a:rPr>
              <a:t>Wir wissen um unsere </a:t>
            </a:r>
            <a:r>
              <a:rPr lang="de-DE" sz="1350" dirty="0" smtClean="0">
                <a:solidFill>
                  <a:srgbClr val="FF0000"/>
                </a:solidFill>
                <a:sym typeface="Wingdings" panose="05000000000000000000" pitchFamily="2" charset="2"/>
              </a:rPr>
              <a:t>römisch-katholischen </a:t>
            </a:r>
            <a:r>
              <a:rPr lang="de-DE" sz="1350" dirty="0">
                <a:solidFill>
                  <a:srgbClr val="FF0000"/>
                </a:solidFill>
                <a:sym typeface="Wingdings" panose="05000000000000000000" pitchFamily="2" charset="2"/>
              </a:rPr>
              <a:t>Wurzel</a:t>
            </a:r>
            <a:r>
              <a:rPr lang="de-DE" sz="1350" dirty="0">
                <a:sym typeface="Wingdings" panose="05000000000000000000" pitchFamily="2" charset="2"/>
              </a:rPr>
              <a:t>n </a:t>
            </a:r>
            <a:r>
              <a:rPr lang="de-DE" sz="1350" dirty="0">
                <a:solidFill>
                  <a:srgbClr val="FF0000"/>
                </a:solidFill>
                <a:sym typeface="Wingdings" panose="05000000000000000000" pitchFamily="2" charset="2"/>
              </a:rPr>
              <a:t>und leben aus dieser Tradition.</a:t>
            </a:r>
            <a:endParaRPr lang="de-DE" sz="1350" dirty="0">
              <a:solidFill>
                <a:srgbClr val="FF0000"/>
              </a:solidFill>
            </a:endParaRPr>
          </a:p>
          <a:p>
            <a:endParaRPr lang="de-DE" sz="1050" dirty="0">
              <a:solidFill>
                <a:srgbClr val="FF0000"/>
              </a:solidFill>
            </a:endParaRPr>
          </a:p>
          <a:p>
            <a:pPr marL="257175" indent="-257175">
              <a:buFont typeface="Wingdings" panose="05000000000000000000" pitchFamily="2" charset="2"/>
              <a:buChar char="è"/>
            </a:pPr>
            <a:r>
              <a:rPr lang="de-DE" sz="1350" dirty="0"/>
              <a:t>Wir suchen Möglichkeiten &amp; Formen der Überwindung des Kirchentrennenden: </a:t>
            </a:r>
            <a:endParaRPr lang="de-DE" sz="1350" dirty="0">
              <a:solidFill>
                <a:srgbClr val="FF0000"/>
              </a:solidFill>
            </a:endParaRPr>
          </a:p>
          <a:p>
            <a:r>
              <a:rPr lang="de-DE" sz="1350" dirty="0">
                <a:solidFill>
                  <a:srgbClr val="FF0000"/>
                </a:solidFill>
              </a:rPr>
              <a:t>	z.B. gemeinsame Flyer mit </a:t>
            </a:r>
            <a:r>
              <a:rPr lang="de-DE" sz="1350" dirty="0" err="1">
                <a:solidFill>
                  <a:srgbClr val="FF0000"/>
                </a:solidFill>
              </a:rPr>
              <a:t>Godis</a:t>
            </a:r>
            <a:r>
              <a:rPr lang="de-DE" sz="1350" dirty="0">
                <a:solidFill>
                  <a:srgbClr val="FF0000"/>
                </a:solidFill>
              </a:rPr>
              <a:t> an </a:t>
            </a:r>
            <a:r>
              <a:rPr lang="de-DE" sz="1350" dirty="0" smtClean="0">
                <a:solidFill>
                  <a:srgbClr val="FF0000"/>
                </a:solidFill>
              </a:rPr>
              <a:t>Weihnachten/über die </a:t>
            </a:r>
            <a:r>
              <a:rPr lang="de-DE" sz="1350" dirty="0">
                <a:solidFill>
                  <a:srgbClr val="FF0000"/>
                </a:solidFill>
              </a:rPr>
              <a:t>Ostertage</a:t>
            </a:r>
          </a:p>
          <a:p>
            <a:r>
              <a:rPr lang="de-DE" sz="1050" dirty="0">
                <a:sym typeface="Wingdings" panose="05000000000000000000" pitchFamily="2" charset="2"/>
              </a:rPr>
              <a:t>	z.B. </a:t>
            </a:r>
            <a:r>
              <a:rPr lang="de-DE" sz="1350" dirty="0" smtClean="0"/>
              <a:t>regelmäßige gegenseitige Besuche </a:t>
            </a:r>
            <a:r>
              <a:rPr lang="de-DE" sz="1350" dirty="0"/>
              <a:t>der Ältesten und </a:t>
            </a:r>
            <a:r>
              <a:rPr lang="de-DE" sz="1350" dirty="0" smtClean="0"/>
              <a:t>Gemeindeteams/der Dienstgespräche</a:t>
            </a:r>
            <a:endParaRPr lang="de-DE" sz="1050" dirty="0"/>
          </a:p>
        </p:txBody>
      </p:sp>
    </p:spTree>
    <p:extLst>
      <p:ext uri="{BB962C8B-B14F-4D97-AF65-F5344CB8AC3E}">
        <p14:creationId xmlns:p14="http://schemas.microsoft.com/office/powerpoint/2010/main" val="158767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lussdiagramm: Lochstreifen 10"/>
          <p:cNvSpPr/>
          <p:nvPr/>
        </p:nvSpPr>
        <p:spPr>
          <a:xfrm>
            <a:off x="272034" y="3016728"/>
            <a:ext cx="3216402" cy="1004008"/>
          </a:xfrm>
          <a:prstGeom prst="flowChartPunchedTape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72034" y="1658016"/>
            <a:ext cx="5742432" cy="1070420"/>
          </a:xfrm>
        </p:spPr>
        <p:txBody>
          <a:bodyPr>
            <a:normAutofit fontScale="90000"/>
          </a:bodyPr>
          <a:lstStyle/>
          <a:p>
            <a:r>
              <a:rPr lang="de-DE" dirty="0"/>
              <a:t>5</a:t>
            </a:r>
            <a:r>
              <a:rPr lang="de-DE" dirty="0" smtClean="0"/>
              <a:t>)</a:t>
            </a:r>
            <a:r>
              <a:rPr lang="de-DE" i="1" dirty="0" smtClean="0"/>
              <a:t> Unsere</a:t>
            </a:r>
            <a:r>
              <a:rPr lang="de-DE" dirty="0" smtClean="0"/>
              <a:t> </a:t>
            </a:r>
            <a:r>
              <a:rPr lang="de-DE" sz="4500" b="1" dirty="0"/>
              <a:t>KIRCHE </a:t>
            </a:r>
            <a:br>
              <a:rPr lang="de-DE" sz="4500" b="1" dirty="0"/>
            </a:br>
            <a:r>
              <a:rPr lang="de-DE" sz="4500" b="1" dirty="0"/>
              <a:t>	</a:t>
            </a:r>
            <a:r>
              <a:rPr lang="de-DE" b="1" dirty="0" smtClean="0">
                <a:solidFill>
                  <a:srgbClr val="CC0099"/>
                </a:solidFill>
              </a:rPr>
              <a:t>…</a:t>
            </a:r>
            <a:r>
              <a:rPr lang="de-DE" dirty="0" smtClean="0">
                <a:solidFill>
                  <a:srgbClr val="CC0099"/>
                </a:solidFill>
              </a:rPr>
              <a:t>ist </a:t>
            </a:r>
            <a:r>
              <a:rPr lang="de-DE" b="1" dirty="0" smtClean="0">
                <a:solidFill>
                  <a:srgbClr val="FF0000"/>
                </a:solidFill>
              </a:rPr>
              <a:t>freigiebig</a:t>
            </a:r>
            <a:r>
              <a:rPr lang="de-DE" b="1" dirty="0" smtClean="0">
                <a:solidFill>
                  <a:srgbClr val="CC0099"/>
                </a:solidFill>
              </a:rPr>
              <a:t> und großzügig </a:t>
            </a:r>
            <a:r>
              <a:rPr lang="de-DE" b="1" dirty="0" smtClean="0">
                <a:solidFill>
                  <a:srgbClr val="3399FF"/>
                </a:solidFill>
              </a:rPr>
              <a:t/>
            </a:r>
            <a:br>
              <a:rPr lang="de-DE" b="1" dirty="0" smtClean="0">
                <a:solidFill>
                  <a:srgbClr val="3399FF"/>
                </a:solidFill>
              </a:rPr>
            </a:b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>
          <a:xfrm>
            <a:off x="6453378" y="957739"/>
            <a:ext cx="2596896" cy="2080355"/>
          </a:xfrm>
          <a:solidFill>
            <a:srgbClr val="CC0099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Ratifizierung: </a:t>
            </a:r>
          </a:p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JA		12/13</a:t>
            </a:r>
          </a:p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NEIN		0/13</a:t>
            </a:r>
          </a:p>
          <a:p>
            <a:pPr marL="0" indent="0">
              <a:buNone/>
            </a:pPr>
            <a:r>
              <a:rPr lang="de-DE" sz="1350" b="1" dirty="0">
                <a:solidFill>
                  <a:schemeClr val="tx1"/>
                </a:solidFill>
              </a:rPr>
              <a:t>Enthaltung	1/13</a:t>
            </a:r>
          </a:p>
          <a:p>
            <a:pPr marL="0" indent="0">
              <a:buNone/>
            </a:pPr>
            <a:endParaRPr lang="de-DE" sz="1350" dirty="0"/>
          </a:p>
          <a:p>
            <a:pPr marL="0" indent="0">
              <a:buNone/>
            </a:pPr>
            <a:endParaRPr lang="de-DE" sz="1350" dirty="0"/>
          </a:p>
        </p:txBody>
      </p:sp>
      <p:sp>
        <p:nvSpPr>
          <p:cNvPr id="8" name="Inhaltsplatzhalter 8"/>
          <p:cNvSpPr>
            <a:spLocks noGrp="1"/>
          </p:cNvSpPr>
          <p:nvPr>
            <p:ph sz="half" idx="2"/>
          </p:nvPr>
        </p:nvSpPr>
        <p:spPr>
          <a:xfrm>
            <a:off x="5330609" y="3821909"/>
            <a:ext cx="3030141" cy="2963466"/>
          </a:xfrm>
        </p:spPr>
        <p:txBody>
          <a:bodyPr>
            <a:normAutofit/>
          </a:bodyPr>
          <a:lstStyle/>
          <a:p>
            <a:r>
              <a:rPr lang="de-DE" sz="1500" dirty="0"/>
              <a:t>Wir setzen unsere </a:t>
            </a:r>
            <a:r>
              <a:rPr lang="de-DE" sz="1500" dirty="0" smtClean="0"/>
              <a:t>(auch finanziellen) Ressourcen </a:t>
            </a:r>
            <a:r>
              <a:rPr lang="de-DE" sz="1500" dirty="0"/>
              <a:t>großzügig ein und geben sie </a:t>
            </a:r>
            <a:r>
              <a:rPr lang="de-DE" sz="1500" dirty="0" smtClean="0"/>
              <a:t>aus </a:t>
            </a:r>
            <a:r>
              <a:rPr lang="de-DE" sz="1500" dirty="0" smtClean="0">
                <a:sym typeface="Wingdings" panose="05000000000000000000" pitchFamily="2" charset="2"/>
              </a:rPr>
              <a:t> </a:t>
            </a:r>
            <a:r>
              <a:rPr lang="de-DE" sz="1500" dirty="0" smtClean="0"/>
              <a:t>es </a:t>
            </a:r>
            <a:r>
              <a:rPr lang="de-DE" sz="1500" dirty="0"/>
              <a:t>muss nicht am Geld scheitern.</a:t>
            </a:r>
          </a:p>
          <a:p>
            <a:r>
              <a:rPr lang="de-DE" sz="1500" dirty="0"/>
              <a:t>im Blick auf meine ZEIT,  die ich schenken will. </a:t>
            </a:r>
          </a:p>
          <a:p>
            <a:r>
              <a:rPr lang="de-DE" sz="1500" dirty="0">
                <a:solidFill>
                  <a:srgbClr val="FF0000"/>
                </a:solidFill>
              </a:rPr>
              <a:t>Wir leben Barmherzigkeit</a:t>
            </a:r>
          </a:p>
        </p:txBody>
      </p:sp>
      <p:sp>
        <p:nvSpPr>
          <p:cNvPr id="10" name="Inhaltsplatzhalter 5"/>
          <p:cNvSpPr>
            <a:spLocks noGrp="1"/>
          </p:cNvSpPr>
          <p:nvPr>
            <p:ph sz="quarter" idx="4294967295"/>
          </p:nvPr>
        </p:nvSpPr>
        <p:spPr>
          <a:xfrm>
            <a:off x="5286625" y="3151900"/>
            <a:ext cx="3031331" cy="649277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b="1" dirty="0" smtClean="0">
                <a:solidFill>
                  <a:srgbClr val="FF0000"/>
                </a:solidFill>
              </a:rPr>
              <a:t>…zeigen wir uns freigiebig &amp; großzügig:</a:t>
            </a:r>
          </a:p>
        </p:txBody>
      </p:sp>
      <p:sp>
        <p:nvSpPr>
          <p:cNvPr id="2" name="Rechteck 1"/>
          <p:cNvSpPr/>
          <p:nvPr/>
        </p:nvSpPr>
        <p:spPr>
          <a:xfrm>
            <a:off x="528166" y="3288481"/>
            <a:ext cx="2922701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350" b="1" dirty="0">
                <a:latin typeface="Book Antiqua" panose="02040602050305030304" pitchFamily="18" charset="0"/>
              </a:rPr>
              <a:t>„Umsonst habt ihr empfangen, umsonst sollt ihr geben.“   </a:t>
            </a:r>
            <a:r>
              <a:rPr lang="de-DE" sz="750" b="1" dirty="0" err="1">
                <a:latin typeface="Book Antiqua" panose="02040602050305030304" pitchFamily="18" charset="0"/>
              </a:rPr>
              <a:t>Mt</a:t>
            </a:r>
            <a:r>
              <a:rPr lang="de-DE" sz="750" b="1" dirty="0">
                <a:latin typeface="Book Antiqua" panose="02040602050305030304" pitchFamily="18" charset="0"/>
              </a:rPr>
              <a:t> 10,8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72034" y="4357812"/>
            <a:ext cx="34349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100" b="1" dirty="0">
                <a:solidFill>
                  <a:srgbClr val="FF0000"/>
                </a:solidFill>
              </a:rPr>
              <a:t>Weil unser Gott ein Gott der Freiheit &amp; Weite ist…</a:t>
            </a:r>
            <a:endParaRPr lang="de-DE" sz="2100" dirty="0"/>
          </a:p>
        </p:txBody>
      </p:sp>
      <p:sp>
        <p:nvSpPr>
          <p:cNvPr id="5" name="Geschweifte Klammer rechts 4"/>
          <p:cNvSpPr/>
          <p:nvPr/>
        </p:nvSpPr>
        <p:spPr>
          <a:xfrm>
            <a:off x="3742408" y="3108068"/>
            <a:ext cx="1121631" cy="2042886"/>
          </a:xfrm>
          <a:prstGeom prst="rightBrace">
            <a:avLst>
              <a:gd name="adj1" fmla="val 8333"/>
              <a:gd name="adj2" fmla="val 2839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</p:spTree>
    <p:extLst>
      <p:ext uri="{BB962C8B-B14F-4D97-AF65-F5344CB8AC3E}">
        <p14:creationId xmlns:p14="http://schemas.microsoft.com/office/powerpoint/2010/main" val="290732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Prinzipien Pastoralen Handelns</a:t>
            </a:r>
            <a:endParaRPr lang="de-DE" b="1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 smtClean="0">
                <a:solidFill>
                  <a:srgbClr val="00B050"/>
                </a:solidFill>
              </a:rPr>
              <a:t>…oder die Frage…</a:t>
            </a:r>
            <a:endParaRPr lang="de-DE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i="1" dirty="0" smtClean="0"/>
              <a:t>…nach </a:t>
            </a:r>
            <a:r>
              <a:rPr lang="de-DE" i="1" dirty="0"/>
              <a:t>welchen Gesichtspunkten </a:t>
            </a:r>
            <a:endParaRPr lang="de-DE" i="1" dirty="0" smtClean="0"/>
          </a:p>
          <a:p>
            <a:pPr marL="0" indent="0">
              <a:buNone/>
            </a:pPr>
            <a:r>
              <a:rPr lang="de-DE" i="1" dirty="0" smtClean="0"/>
              <a:t>geschieht </a:t>
            </a:r>
          </a:p>
          <a:p>
            <a:pPr marL="0" indent="0">
              <a:buNone/>
            </a:pPr>
            <a:r>
              <a:rPr lang="de-DE" i="1" dirty="0" smtClean="0"/>
              <a:t>pastorales </a:t>
            </a:r>
            <a:r>
              <a:rPr lang="de-DE" i="1" dirty="0"/>
              <a:t>Handeln </a:t>
            </a:r>
            <a:endParaRPr lang="de-DE" i="1" dirty="0" smtClean="0"/>
          </a:p>
          <a:p>
            <a:pPr marL="0" indent="0">
              <a:buNone/>
            </a:pPr>
            <a:r>
              <a:rPr lang="de-DE" i="1" dirty="0" smtClean="0"/>
              <a:t>in </a:t>
            </a:r>
            <a:r>
              <a:rPr lang="de-DE" i="1" dirty="0"/>
              <a:t>der </a:t>
            </a:r>
            <a:r>
              <a:rPr lang="de-DE" i="1" dirty="0" smtClean="0"/>
              <a:t>Kirchengemeinde zwischen </a:t>
            </a:r>
            <a:r>
              <a:rPr lang="de-DE" i="1" dirty="0" err="1" smtClean="0"/>
              <a:t>Brigach</a:t>
            </a:r>
            <a:r>
              <a:rPr lang="de-DE" i="1" dirty="0" smtClean="0"/>
              <a:t> und </a:t>
            </a:r>
            <a:r>
              <a:rPr lang="de-DE" i="1" dirty="0" err="1" smtClean="0"/>
              <a:t>Kirnach</a:t>
            </a:r>
            <a:r>
              <a:rPr lang="de-DE" i="1" dirty="0" smtClean="0"/>
              <a:t>? </a:t>
            </a:r>
            <a:r>
              <a:rPr lang="de-DE" i="1" dirty="0"/>
              <a:t/>
            </a:r>
            <a:br>
              <a:rPr lang="de-DE" i="1" dirty="0"/>
            </a:br>
            <a:endParaRPr lang="de-DE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92080" y="228600"/>
            <a:ext cx="3744416" cy="1400200"/>
          </a:xfrm>
        </p:spPr>
        <p:txBody>
          <a:bodyPr>
            <a:normAutofit fontScale="90000"/>
          </a:bodyPr>
          <a:lstStyle/>
          <a:p>
            <a:r>
              <a:rPr lang="de-DE" sz="4000" dirty="0" smtClean="0"/>
              <a:t>JESU Pastorales </a:t>
            </a:r>
            <a:r>
              <a:rPr lang="de-DE" sz="4000" dirty="0"/>
              <a:t>H</a:t>
            </a:r>
            <a:r>
              <a:rPr lang="de-DE" sz="4000" dirty="0" smtClean="0"/>
              <a:t>andlungskonzept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48064" y="2204864"/>
            <a:ext cx="4144175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de-DE" dirty="0" smtClean="0">
                <a:latin typeface="Bradley Hand ITC" pitchFamily="66" charset="0"/>
              </a:rPr>
              <a:t>„</a:t>
            </a:r>
            <a:r>
              <a:rPr lang="de-DE" sz="5400" dirty="0" smtClean="0">
                <a:latin typeface="Bradley Hand ITC" pitchFamily="66" charset="0"/>
              </a:rPr>
              <a:t>Ich kenne die</a:t>
            </a:r>
          </a:p>
          <a:p>
            <a:pPr>
              <a:buNone/>
            </a:pPr>
            <a:r>
              <a:rPr lang="de-DE" sz="5400" dirty="0" smtClean="0">
                <a:latin typeface="Bradley Hand ITC" pitchFamily="66" charset="0"/>
              </a:rPr>
              <a:t>meinen </a:t>
            </a:r>
          </a:p>
          <a:p>
            <a:pPr>
              <a:buNone/>
            </a:pPr>
            <a:r>
              <a:rPr lang="de-DE" sz="5400" dirty="0" smtClean="0">
                <a:latin typeface="Bradley Hand ITC" pitchFamily="66" charset="0"/>
              </a:rPr>
              <a:t>und</a:t>
            </a:r>
          </a:p>
          <a:p>
            <a:pPr>
              <a:buNone/>
            </a:pPr>
            <a:r>
              <a:rPr lang="de-DE" sz="5400" dirty="0" smtClean="0">
                <a:latin typeface="Bradley Hand ITC" pitchFamily="66" charset="0"/>
              </a:rPr>
              <a:t>die meinen</a:t>
            </a:r>
          </a:p>
          <a:p>
            <a:pPr>
              <a:buNone/>
            </a:pPr>
            <a:r>
              <a:rPr lang="de-DE" sz="5400" dirty="0">
                <a:latin typeface="Bradley Hand ITC" pitchFamily="66" charset="0"/>
              </a:rPr>
              <a:t>k</a:t>
            </a:r>
            <a:r>
              <a:rPr lang="de-DE" sz="5400" dirty="0" smtClean="0">
                <a:latin typeface="Bradley Hand ITC" pitchFamily="66" charset="0"/>
              </a:rPr>
              <a:t>ennen mich.</a:t>
            </a:r>
            <a:r>
              <a:rPr lang="de-DE" dirty="0" smtClean="0">
                <a:latin typeface="Bradley Hand ITC" pitchFamily="66" charset="0"/>
              </a:rPr>
              <a:t>“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960961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984" y="857250"/>
            <a:ext cx="3204566" cy="3961342"/>
          </a:xfrm>
        </p:spPr>
        <p:txBody>
          <a:bodyPr>
            <a:noAutofit/>
          </a:bodyPr>
          <a:lstStyle/>
          <a:p>
            <a:pPr marL="557213" indent="-557213"/>
            <a:r>
              <a:rPr lang="de-DE" sz="2100" b="1" dirty="0"/>
              <a:t>LEITFRAGE: </a:t>
            </a:r>
            <a:br>
              <a:rPr lang="de-DE" sz="2100" b="1" dirty="0"/>
            </a:br>
            <a:r>
              <a:rPr lang="de-DE" sz="2100" b="1" dirty="0"/>
              <a:t/>
            </a:r>
            <a:br>
              <a:rPr lang="de-DE" sz="2100" b="1" dirty="0"/>
            </a:br>
            <a:r>
              <a:rPr lang="de-DE" sz="2100" b="1" dirty="0">
                <a:latin typeface="+mn-lt"/>
              </a:rPr>
              <a:t>Nach welchen </a:t>
            </a:r>
            <a:br>
              <a:rPr lang="de-DE" sz="2100" b="1" dirty="0">
                <a:latin typeface="+mn-lt"/>
              </a:rPr>
            </a:br>
            <a:r>
              <a:rPr lang="de-DE" sz="2100" b="1" dirty="0">
                <a:latin typeface="+mn-lt"/>
              </a:rPr>
              <a:t/>
            </a:r>
            <a:br>
              <a:rPr lang="de-DE" sz="2100" b="1" dirty="0">
                <a:latin typeface="+mn-lt"/>
              </a:rPr>
            </a:br>
            <a:r>
              <a:rPr lang="de-DE" sz="2100" b="1" dirty="0">
                <a:latin typeface="+mn-lt"/>
              </a:rPr>
              <a:t>Gesichtspunkten </a:t>
            </a:r>
            <a:br>
              <a:rPr lang="de-DE" sz="2100" b="1" dirty="0">
                <a:latin typeface="+mn-lt"/>
              </a:rPr>
            </a:br>
            <a:r>
              <a:rPr lang="de-DE" sz="2100" b="1" dirty="0">
                <a:latin typeface="+mn-lt"/>
              </a:rPr>
              <a:t/>
            </a:r>
            <a:br>
              <a:rPr lang="de-DE" sz="2100" b="1" dirty="0">
                <a:latin typeface="+mn-lt"/>
              </a:rPr>
            </a:br>
            <a:r>
              <a:rPr lang="de-DE" sz="2100" b="1" dirty="0">
                <a:latin typeface="+mn-lt"/>
              </a:rPr>
              <a:t>geschieht (</a:t>
            </a:r>
            <a:r>
              <a:rPr lang="de-DE" sz="1200" b="1" dirty="0" smtClean="0">
                <a:latin typeface="+mn-lt"/>
              </a:rPr>
              <a:t>idealerweise</a:t>
            </a:r>
            <a:r>
              <a:rPr lang="de-DE" sz="2100" b="1" dirty="0" smtClean="0">
                <a:latin typeface="+mn-lt"/>
              </a:rPr>
              <a:t>) </a:t>
            </a:r>
            <a:r>
              <a:rPr lang="de-DE" sz="2100" b="1" dirty="0">
                <a:latin typeface="+mn-lt"/>
              </a:rPr>
              <a:t/>
            </a:r>
            <a:br>
              <a:rPr lang="de-DE" sz="2100" b="1" dirty="0">
                <a:latin typeface="+mn-lt"/>
              </a:rPr>
            </a:br>
            <a:r>
              <a:rPr lang="de-DE" sz="2100" b="1" dirty="0">
                <a:latin typeface="+mn-lt"/>
              </a:rPr>
              <a:t/>
            </a:r>
            <a:br>
              <a:rPr lang="de-DE" sz="2100" b="1" dirty="0">
                <a:latin typeface="+mn-lt"/>
              </a:rPr>
            </a:br>
            <a:r>
              <a:rPr lang="de-DE" sz="2100" b="1" dirty="0">
                <a:latin typeface="+mn-lt"/>
              </a:rPr>
              <a:t>pastorales Handeln </a:t>
            </a:r>
            <a:br>
              <a:rPr lang="de-DE" sz="2100" b="1" dirty="0">
                <a:latin typeface="+mn-lt"/>
              </a:rPr>
            </a:br>
            <a:r>
              <a:rPr lang="de-DE" sz="2100" b="1" dirty="0">
                <a:latin typeface="+mn-lt"/>
              </a:rPr>
              <a:t/>
            </a:r>
            <a:br>
              <a:rPr lang="de-DE" sz="2100" b="1" dirty="0">
                <a:latin typeface="+mn-lt"/>
              </a:rPr>
            </a:br>
            <a:r>
              <a:rPr lang="de-DE" sz="2100" b="1" dirty="0">
                <a:latin typeface="+mn-lt"/>
              </a:rPr>
              <a:t>in der KG </a:t>
            </a:r>
            <a:r>
              <a:rPr lang="de-DE" sz="2100" b="1" dirty="0" err="1">
                <a:latin typeface="+mn-lt"/>
              </a:rPr>
              <a:t>zwiBriKi</a:t>
            </a:r>
            <a:r>
              <a:rPr lang="de-DE" sz="2100" b="1" dirty="0">
                <a:latin typeface="+mn-lt"/>
              </a:rPr>
              <a:t> ?</a:t>
            </a:r>
            <a:r>
              <a:rPr lang="de-DE" sz="2100" dirty="0"/>
              <a:t/>
            </a:r>
            <a:br>
              <a:rPr lang="de-DE" sz="2100" dirty="0"/>
            </a:br>
            <a:r>
              <a:rPr lang="de-DE" sz="2100" dirty="0"/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20056" y="3627151"/>
            <a:ext cx="5732900" cy="923330"/>
          </a:xfrm>
          <a:prstGeom prst="rect">
            <a:avLst/>
          </a:prstGeom>
          <a:solidFill>
            <a:srgbClr val="D60093"/>
          </a:solidFill>
          <a:ln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2) Wir (</a:t>
            </a:r>
            <a:r>
              <a:rPr lang="de-DE" b="1" dirty="0" smtClean="0">
                <a:solidFill>
                  <a:schemeClr val="bg1"/>
                </a:solidFill>
              </a:rPr>
              <a:t>Pastoralteam/PGR</a:t>
            </a:r>
            <a:r>
              <a:rPr lang="de-DE" b="1" dirty="0">
                <a:solidFill>
                  <a:schemeClr val="bg1"/>
                </a:solidFill>
              </a:rPr>
              <a:t>…) treiben den Paradigmenwechsel von einer „versorgten Gemeinde“ zu einer „selbstsorgenden Gemeinde“ voran. 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120056" y="2048609"/>
            <a:ext cx="5732900" cy="1477328"/>
          </a:xfrm>
          <a:prstGeom prst="rect">
            <a:avLst/>
          </a:prstGeom>
          <a:solidFill>
            <a:srgbClr val="3399FF"/>
          </a:solidFill>
          <a:ln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3) Wir (PGR/Pastoralteam/SE_LEITUNG) ermöglichen untergeordneten Ebenen Freiräume der Entscheidung in bestimmten (zu vereinbarenden ) Bereichen der </a:t>
            </a:r>
            <a:r>
              <a:rPr lang="de-DE" b="1" dirty="0" smtClean="0">
                <a:solidFill>
                  <a:schemeClr val="bg1"/>
                </a:solidFill>
              </a:rPr>
              <a:t>Seelsorge/Selbstverwaltung</a:t>
            </a:r>
            <a:r>
              <a:rPr lang="de-DE" b="1" dirty="0">
                <a:solidFill>
                  <a:schemeClr val="bg1"/>
                </a:solidFill>
              </a:rPr>
              <a:t>. z.B. Budget für </a:t>
            </a:r>
            <a:r>
              <a:rPr lang="de-DE" b="1" dirty="0" err="1">
                <a:solidFill>
                  <a:schemeClr val="bg1"/>
                </a:solidFill>
              </a:rPr>
              <a:t>Gemteam</a:t>
            </a:r>
            <a:r>
              <a:rPr lang="de-DE" b="1" dirty="0">
                <a:solidFill>
                  <a:schemeClr val="bg1"/>
                </a:solidFill>
              </a:rPr>
              <a:t>, 4 Sonderkollekten pro Jahr für Pfarrei.</a:t>
            </a: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3120056" y="1023157"/>
            <a:ext cx="5732900" cy="857250"/>
          </a:xfrm>
          <a:prstGeom prst="rect">
            <a:avLst/>
          </a:prstGeom>
          <a:solidFill>
            <a:srgbClr val="92D050"/>
          </a:solidFill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57175" indent="-257175"/>
            <a:r>
              <a:rPr lang="de-DE" sz="1800" b="1" dirty="0">
                <a:solidFill>
                  <a:schemeClr val="bg1"/>
                </a:solidFill>
                <a:latin typeface="+mn-lt"/>
              </a:rPr>
              <a:t>4) Pastorale Initiativen in den Ortsgemeinden orientieren sich an den Ressourcen, die es vor Ort gibt.  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3120057" y="4598494"/>
            <a:ext cx="5732900" cy="136191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de-DE" sz="1650" b="1" dirty="0">
                <a:solidFill>
                  <a:schemeClr val="bg1"/>
                </a:solidFill>
              </a:rPr>
              <a:t>1) Unsere Grundaufgaben sehen WIR (Pastoralteam/ PGR…) </a:t>
            </a:r>
          </a:p>
          <a:p>
            <a:r>
              <a:rPr lang="de-DE" sz="1650" b="1" dirty="0">
                <a:solidFill>
                  <a:schemeClr val="bg1"/>
                </a:solidFill>
              </a:rPr>
              <a:t>A) in den Möglichkeiten den Glauben &amp; die Gegenwart Gottes zu feiern </a:t>
            </a:r>
          </a:p>
          <a:p>
            <a:r>
              <a:rPr lang="de-DE" sz="1650" b="1" dirty="0">
                <a:solidFill>
                  <a:schemeClr val="bg1"/>
                </a:solidFill>
              </a:rPr>
              <a:t>B) im Dienst der Nähe</a:t>
            </a:r>
          </a:p>
          <a:p>
            <a:r>
              <a:rPr lang="de-DE" sz="1650" b="1" dirty="0">
                <a:solidFill>
                  <a:schemeClr val="bg1"/>
                </a:solidFill>
              </a:rPr>
              <a:t>C) in Vorbereitung &amp; Feier der Sakramente</a:t>
            </a:r>
          </a:p>
        </p:txBody>
      </p:sp>
    </p:spTree>
    <p:extLst>
      <p:ext uri="{BB962C8B-B14F-4D97-AF65-F5344CB8AC3E}">
        <p14:creationId xmlns:p14="http://schemas.microsoft.com/office/powerpoint/2010/main" val="2808770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625</Words>
  <Application>Microsoft Office PowerPoint</Application>
  <PresentationFormat>Bildschirmpräsentation (4:3)</PresentationFormat>
  <Paragraphs>112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Book Antiqua</vt:lpstr>
      <vt:lpstr>Bradley Hand ITC</vt:lpstr>
      <vt:lpstr>Calibri</vt:lpstr>
      <vt:lpstr>Wingdings</vt:lpstr>
      <vt:lpstr>Larissa-Design</vt:lpstr>
      <vt:lpstr>PowerPoint-Präsentation</vt:lpstr>
      <vt:lpstr>1) Unsere KIRCHE WIRD… </vt:lpstr>
      <vt:lpstr>2) Unsere KIRCHE kommt… </vt:lpstr>
      <vt:lpstr>3) Unsere KIRCHE…entdeckt &amp; erkennt…&amp; fördert  </vt:lpstr>
      <vt:lpstr>4) Unsere KIRCHE  …lebt ihren Glauben katholisch und ökumenisch   </vt:lpstr>
      <vt:lpstr>5) Unsere KIRCHE   …ist freigiebig und großzügig   </vt:lpstr>
      <vt:lpstr>Prinzipien Pastoralen Handelns</vt:lpstr>
      <vt:lpstr>JESU Pastorales Handlungskonzept</vt:lpstr>
      <vt:lpstr>LEITFRAGE:   Nach welchen   Gesichtspunkten   geschieht (idealerweise)   pastorales Handeln   in der KG zwiBriKi ?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Möglichkeiten</dc:title>
  <dc:creator>butzi</dc:creator>
  <cp:lastModifiedBy>Pfarrbuero</cp:lastModifiedBy>
  <cp:revision>73</cp:revision>
  <cp:lastPrinted>2018-01-09T08:12:56Z</cp:lastPrinted>
  <dcterms:created xsi:type="dcterms:W3CDTF">2016-11-03T10:11:20Z</dcterms:created>
  <dcterms:modified xsi:type="dcterms:W3CDTF">2020-08-21T13:20:19Z</dcterms:modified>
</cp:coreProperties>
</file>